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Noto Sans Medium"/>
      <p:regular r:id="rId18"/>
      <p:bold r:id="rId19"/>
      <p:italic r:id="rId20"/>
      <p:boldItalic r:id="rId21"/>
    </p:embeddedFont>
    <p:embeddedFont>
      <p:font typeface="Noto Sans ExtraBold"/>
      <p:bold r:id="rId22"/>
      <p:boldItalic r:id="rId23"/>
    </p:embeddedFont>
    <p:embeddedFont>
      <p:font typeface="Noto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075A0EB-CA94-4C70-AA34-7D6486C93215}">
  <a:tblStyle styleId="{3075A0EB-CA94-4C70-AA34-7D6486C9321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toSansMedium-italic.fntdata"/><Relationship Id="rId22" Type="http://schemas.openxmlformats.org/officeDocument/2006/relationships/font" Target="fonts/NotoSansExtraBold-bold.fntdata"/><Relationship Id="rId21" Type="http://schemas.openxmlformats.org/officeDocument/2006/relationships/font" Target="fonts/NotoSansMedium-boldItalic.fntdata"/><Relationship Id="rId24" Type="http://schemas.openxmlformats.org/officeDocument/2006/relationships/font" Target="fonts/NotoSans-regular.fntdata"/><Relationship Id="rId23" Type="http://schemas.openxmlformats.org/officeDocument/2006/relationships/font" Target="fonts/NotoSansExtra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otoSans-italic.fntdata"/><Relationship Id="rId25" Type="http://schemas.openxmlformats.org/officeDocument/2006/relationships/font" Target="fonts/NotoSans-bold.fntdata"/><Relationship Id="rId27" Type="http://schemas.openxmlformats.org/officeDocument/2006/relationships/font" Target="fonts/Noto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NotoSansMedium-bold.fntdata"/><Relationship Id="rId18" Type="http://schemas.openxmlformats.org/officeDocument/2006/relationships/font" Target="fonts/NotoSansMedium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1f2e7326e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1f2e7326e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1f2e7326e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1f2e7326e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1f2e7326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1f2e7326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1f2e7326e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1f2e7326e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f2e7326e7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1f2e7326e7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1f2e7326e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1f2e7326e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1cf4ce86bb_3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1cf4ce86bb_3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1cf4ce86bb_3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1cf4ce86bb_3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1cf4ce86bb_3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1cf4ce86bb_3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1f2e7326e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1f2e7326e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787200" y="2027700"/>
            <a:ext cx="75696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500">
                <a:solidFill>
                  <a:srgbClr val="000000"/>
                </a:solidFill>
                <a:highlight>
                  <a:srgbClr val="FFFFFF"/>
                </a:highlight>
                <a:latin typeface="Noto Sans Medium"/>
                <a:ea typeface="Noto Sans Medium"/>
                <a:cs typeface="Noto Sans Medium"/>
                <a:sym typeface="Noto Sans Medium"/>
              </a:rPr>
              <a:t>cs332 project : </a:t>
            </a:r>
            <a:r>
              <a:rPr lang="ko" sz="3500">
                <a:solidFill>
                  <a:srgbClr val="000000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Distributed Sorting</a:t>
            </a:r>
            <a:endParaRPr sz="3500">
              <a:solidFill>
                <a:srgbClr val="000000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latin typeface="Noto Sans Medium"/>
                <a:ea typeface="Noto Sans Medium"/>
                <a:cs typeface="Noto Sans Medium"/>
                <a:sym typeface="Noto Sans Medium"/>
              </a:rPr>
              <a:t>Final Presentation</a:t>
            </a:r>
            <a:endParaRPr sz="28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6751200" y="3762650"/>
            <a:ext cx="2135700" cy="9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000000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20190263 신재욱</a:t>
            </a:r>
            <a:endParaRPr sz="1800">
              <a:solidFill>
                <a:srgbClr val="000000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000000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20220615 고민석</a:t>
            </a:r>
            <a:endParaRPr sz="1800">
              <a:solidFill>
                <a:srgbClr val="000000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000000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20220170 하동은</a:t>
            </a:r>
            <a:endParaRPr sz="1800">
              <a:solidFill>
                <a:srgbClr val="000000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Medium"/>
                <a:ea typeface="Noto Sans Medium"/>
                <a:cs typeface="Noto Sans Medium"/>
                <a:sym typeface="Noto Sans Medium"/>
              </a:rPr>
              <a:t>Why your project was successful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314" name="Google Shape;3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"/>
              <a:buChar char="-"/>
            </a:pPr>
            <a:r>
              <a:rPr b="1"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Spending Enough Time</a:t>
            </a:r>
            <a:endParaRPr b="1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"/>
              <a:buChar char="-"/>
            </a:pPr>
            <a:r>
              <a:rPr b="1"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Meet </a:t>
            </a:r>
            <a:r>
              <a:rPr b="1"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Frequently</a:t>
            </a:r>
            <a:r>
              <a:rPr b="1"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to reduce communication overhead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Well Dividing Roles</a:t>
            </a:r>
            <a:r>
              <a:rPr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lang="ko" sz="16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(Surgical Team Model)</a:t>
            </a:r>
            <a:endParaRPr sz="160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"/>
              <a:buChar char="-"/>
            </a:pPr>
            <a:r>
              <a:rPr lang="ko" sz="15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L</a:t>
            </a:r>
            <a:r>
              <a:rPr lang="ko" sz="15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eader </a:t>
            </a:r>
            <a:r>
              <a:rPr lang="ko" sz="15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: Understand Overall, Assign Tasks, Overall </a:t>
            </a:r>
            <a:r>
              <a:rPr lang="ko" sz="15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Implements</a:t>
            </a:r>
            <a:endParaRPr sz="150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"/>
              <a:buChar char="-"/>
            </a:pPr>
            <a:r>
              <a:rPr lang="ko" sz="15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Member : Focus on Specific Implementation</a:t>
            </a:r>
            <a:endParaRPr sz="1500"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Lots of considerations</a:t>
            </a:r>
            <a:r>
              <a:rPr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 in [</a:t>
            </a:r>
            <a:r>
              <a:rPr b="1"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Design Phase</a:t>
            </a:r>
            <a:r>
              <a:rPr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]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315" name="Google Shape;31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">
                <a:latin typeface="Noto Sans Medium"/>
                <a:ea typeface="Noto Sans Medium"/>
                <a:cs typeface="Noto Sans Medium"/>
                <a:sym typeface="Noto Sans Medium"/>
              </a:rPr>
              <a:t>Lessons learned from the project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321" name="Google Shape;321;p23"/>
          <p:cNvSpPr txBox="1"/>
          <p:nvPr>
            <p:ph idx="1" type="body"/>
          </p:nvPr>
        </p:nvSpPr>
        <p:spPr>
          <a:xfrm>
            <a:off x="311700" y="1152475"/>
            <a:ext cx="8520600" cy="3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ExtraBold"/>
              <a:buChar char="-"/>
            </a:pPr>
            <a:r>
              <a:rPr lang="ko">
                <a:solidFill>
                  <a:schemeClr val="dk1"/>
                </a:solidFill>
                <a:latin typeface="Noto Sans ExtraBold"/>
                <a:ea typeface="Noto Sans ExtraBold"/>
                <a:cs typeface="Noto Sans ExtraBold"/>
                <a:sym typeface="Noto Sans ExtraBold"/>
              </a:rPr>
              <a:t>Time = Money</a:t>
            </a:r>
            <a:endParaRPr>
              <a:solidFill>
                <a:schemeClr val="dk1"/>
              </a:solidFill>
              <a:latin typeface="Noto Sans ExtraBold"/>
              <a:ea typeface="Noto Sans ExtraBold"/>
              <a:cs typeface="Noto Sans ExtraBold"/>
              <a:sym typeface="Noto Sans Extra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b="1"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Surgical Team Model</a:t>
            </a:r>
            <a:r>
              <a:rPr lang="ko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&gt;&gt; </a:t>
            </a:r>
            <a:r>
              <a:rPr lang="ko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Democratic</a:t>
            </a:r>
            <a:r>
              <a:rPr lang="ko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Model</a:t>
            </a:r>
            <a:endParaRPr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ko">
                <a:solidFill>
                  <a:schemeClr val="dk1"/>
                </a:solidFill>
                <a:latin typeface="Noto Sans ExtraBold"/>
                <a:ea typeface="Noto Sans ExtraBold"/>
                <a:cs typeface="Noto Sans ExtraBold"/>
                <a:sym typeface="Noto Sans ExtraBold"/>
              </a:rPr>
              <a:t>Design Thoroughly</a:t>
            </a:r>
            <a:r>
              <a:rPr lang="ko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Before Coding</a:t>
            </a:r>
            <a:endParaRPr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ko">
                <a:solidFill>
                  <a:schemeClr val="dk1"/>
                </a:solidFill>
                <a:latin typeface="Noto Sans ExtraBold"/>
                <a:ea typeface="Noto Sans ExtraBold"/>
                <a:cs typeface="Noto Sans ExtraBold"/>
                <a:sym typeface="Noto Sans ExtraBold"/>
              </a:rPr>
              <a:t>Communicate</a:t>
            </a:r>
            <a:r>
              <a:rPr lang="ko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with Your Team a Lot</a:t>
            </a:r>
            <a:endParaRPr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Medium"/>
              <a:buChar char="-"/>
            </a:pPr>
            <a:r>
              <a:rPr lang="ko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Use ChatGPT Wisely -&gt; Design </a:t>
            </a:r>
            <a:r>
              <a:rPr lang="ko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Consulting</a:t>
            </a:r>
            <a:r>
              <a:rPr lang="ko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, Implementation</a:t>
            </a:r>
            <a:endParaRPr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322" name="Google Shape;32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37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Medium"/>
                <a:ea typeface="Noto Sans Medium"/>
                <a:cs typeface="Noto Sans Medium"/>
                <a:sym typeface="Noto Sans Medium"/>
              </a:rPr>
              <a:t>Executing Commands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216075" y="655088"/>
            <a:ext cx="8520600" cy="27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rgbClr val="3F51B5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-</a:t>
            </a:r>
            <a:r>
              <a:rPr lang="ko" sz="2100">
                <a:solidFill>
                  <a:srgbClr val="37474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Master</a:t>
            </a:r>
            <a:endParaRPr sz="21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3F51B5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rgbClr val="3F51B5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-</a:t>
            </a:r>
            <a:r>
              <a:rPr lang="ko" sz="2100">
                <a:solidFill>
                  <a:srgbClr val="37474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Worker</a:t>
            </a:r>
            <a:endParaRPr sz="1800">
              <a:solidFill>
                <a:srgbClr val="388E3C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216075" y="1102900"/>
            <a:ext cx="8520600" cy="167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>
                <a:solidFill>
                  <a:srgbClr val="37474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sbt</a:t>
            </a:r>
            <a:endParaRPr sz="18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>
                <a:solidFill>
                  <a:srgbClr val="37474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runMain machine.Master [Number Of Workers]</a:t>
            </a:r>
            <a:endParaRPr sz="18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216075" y="3308625"/>
            <a:ext cx="8520600" cy="166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sbt</a:t>
            </a:r>
            <a:endParaRPr sz="18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>
                <a:solidFill>
                  <a:srgbClr val="37474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runMain machine.Worker </a:t>
            </a:r>
            <a:r>
              <a:rPr lang="ko" sz="1800">
                <a:solidFill>
                  <a:srgbClr val="C53929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[MASTER_IP]</a:t>
            </a:r>
            <a:r>
              <a:rPr lang="ko" sz="1800">
                <a:solidFill>
                  <a:srgbClr val="37474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:</a:t>
            </a:r>
            <a:r>
              <a:rPr lang="ko" sz="1800">
                <a:solidFill>
                  <a:srgbClr val="C53929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50051</a:t>
            </a:r>
            <a:r>
              <a:rPr lang="ko" sz="1800">
                <a:solidFill>
                  <a:srgbClr val="3F51B5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</a:t>
            </a:r>
            <a:endParaRPr sz="1800">
              <a:solidFill>
                <a:srgbClr val="3F51B5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>
                <a:solidFill>
                  <a:srgbClr val="3F51B5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-</a:t>
            </a:r>
            <a:r>
              <a:rPr lang="ko" sz="1800">
                <a:solidFill>
                  <a:srgbClr val="C53929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I</a:t>
            </a:r>
            <a:r>
              <a:rPr lang="ko" sz="1800">
                <a:solidFill>
                  <a:srgbClr val="37474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[</a:t>
            </a:r>
            <a:r>
              <a:rPr lang="ko" sz="1800">
                <a:solidFill>
                  <a:srgbClr val="C53929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ABSOLUTE_PATH_OF_INPUT_DIRECTORIES</a:t>
            </a:r>
            <a:r>
              <a:rPr lang="ko" sz="1800">
                <a:solidFill>
                  <a:srgbClr val="37474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] </a:t>
            </a:r>
            <a:endParaRPr sz="1800">
              <a:solidFill>
                <a:srgbClr val="37474F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800">
                <a:solidFill>
                  <a:srgbClr val="3F51B5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-</a:t>
            </a:r>
            <a:r>
              <a:rPr lang="ko" sz="1800">
                <a:solidFill>
                  <a:srgbClr val="C53929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O</a:t>
            </a:r>
            <a:r>
              <a:rPr lang="ko" sz="1800">
                <a:solidFill>
                  <a:srgbClr val="3F51B5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[</a:t>
            </a:r>
            <a:r>
              <a:rPr lang="ko" sz="1800">
                <a:solidFill>
                  <a:srgbClr val="C53929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ABSOLUTE_PATH_OF_OUTPUTDIRECTORY</a:t>
            </a:r>
            <a:r>
              <a:rPr lang="ko" sz="1800">
                <a:solidFill>
                  <a:srgbClr val="3F51B5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]</a:t>
            </a:r>
            <a:endParaRPr sz="1800">
              <a:solidFill>
                <a:srgbClr val="388E3C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Medium"/>
                <a:ea typeface="Noto Sans Medium"/>
                <a:cs typeface="Noto Sans Medium"/>
                <a:sym typeface="Noto Sans Medium"/>
              </a:rPr>
              <a:t>Test Result/Commits per week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graphicFrame>
        <p:nvGraphicFramePr>
          <p:cNvPr id="71" name="Google Shape;71;p15"/>
          <p:cNvGraphicFramePr/>
          <p:nvPr/>
        </p:nvGraphicFramePr>
        <p:xfrm>
          <a:off x="778525" y="12002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{3075A0EB-CA94-4C70-AA34-7D6486C93215}</a:tableStyleId>
              </a:tblPr>
              <a:tblGrid>
                <a:gridCol w="2474725"/>
                <a:gridCol w="1586175"/>
                <a:gridCol w="1486900"/>
                <a:gridCol w="1849250"/>
              </a:tblGrid>
              <a:tr h="425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ko" sz="18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Small Set</a:t>
                      </a:r>
                      <a:endParaRPr b="1" sz="15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ko" sz="18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Big Set</a:t>
                      </a:r>
                      <a:endParaRPr b="1" sz="15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ko" sz="18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Large Set</a:t>
                      </a:r>
                      <a:endParaRPr b="1" sz="1800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</a:tr>
              <a:tr h="378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ko" sz="18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Execution Time </a:t>
                      </a:r>
                      <a:r>
                        <a:rPr b="1" lang="ko" sz="15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(s)</a:t>
                      </a:r>
                      <a:endParaRPr b="1" sz="1500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ExtraBold"/>
                          <a:ea typeface="Noto Sans ExtraBold"/>
                          <a:cs typeface="Noto Sans ExtraBold"/>
                          <a:sym typeface="Noto Sans ExtraBold"/>
                        </a:rPr>
                        <a:t>14 ~ 25</a:t>
                      </a:r>
                      <a:endParaRPr sz="1500">
                        <a:latin typeface="Noto Sans ExtraBold"/>
                        <a:ea typeface="Noto Sans ExtraBold"/>
                        <a:cs typeface="Noto Sans ExtraBold"/>
                        <a:sym typeface="Noto Sans Extra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ExtraBold"/>
                          <a:ea typeface="Noto Sans ExtraBold"/>
                          <a:cs typeface="Noto Sans ExtraBold"/>
                          <a:sym typeface="Noto Sans ExtraBold"/>
                        </a:rPr>
                        <a:t>30 ~ 50</a:t>
                      </a:r>
                      <a:endParaRPr sz="1500">
                        <a:latin typeface="Noto Sans ExtraBold"/>
                        <a:ea typeface="Noto Sans ExtraBold"/>
                        <a:cs typeface="Noto Sans ExtraBold"/>
                        <a:sym typeface="Noto Sans Extra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latin typeface="Noto Sans ExtraBold"/>
                          <a:ea typeface="Noto Sans ExtraBold"/>
                          <a:cs typeface="Noto Sans ExtraBold"/>
                          <a:sym typeface="Noto Sans ExtraBold"/>
                        </a:rPr>
                        <a:t>300 ~ 500</a:t>
                      </a:r>
                      <a:endParaRPr sz="1500">
                        <a:latin typeface="Noto Sans ExtraBold"/>
                        <a:ea typeface="Noto Sans ExtraBold"/>
                        <a:cs typeface="Noto Sans ExtraBold"/>
                        <a:sym typeface="Noto Sans ExtraBold"/>
                      </a:endParaRPr>
                    </a:p>
                  </a:txBody>
                  <a:tcPr marT="91425" marB="91425" marR="91425" marL="91425"/>
                </a:tc>
              </a:tr>
              <a:tr h="444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ko" sz="1800">
                          <a:solidFill>
                            <a:schemeClr val="dk1"/>
                          </a:solidFill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Correctness Check</a:t>
                      </a:r>
                      <a:endParaRPr b="1" sz="1800">
                        <a:solidFill>
                          <a:schemeClr val="dk1"/>
                        </a:solidFill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6650" y="2153600"/>
            <a:ext cx="393702" cy="355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325" y="2153606"/>
            <a:ext cx="393702" cy="355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6800" y="2153606"/>
            <a:ext cx="393702" cy="355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3950" y="2754325"/>
            <a:ext cx="2856075" cy="219342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249450" y="105825"/>
            <a:ext cx="22434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1. </a:t>
            </a:r>
            <a:r>
              <a:rPr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Output paths ?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249450" y="1999400"/>
            <a:ext cx="5946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2. </a:t>
            </a:r>
            <a:r>
              <a:rPr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Sorted ?  |  3. # Input Record == #Output Record ? 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325" y="637475"/>
            <a:ext cx="6093800" cy="10529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249450" y="2632225"/>
            <a:ext cx="1125000" cy="23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small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big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ko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large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6375" y="3470975"/>
            <a:ext cx="2973050" cy="673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 rotWithShape="1">
          <a:blip r:embed="rId5">
            <a:alphaModFix/>
          </a:blip>
          <a:srcRect b="0" l="0" r="0" t="20210"/>
          <a:stretch/>
        </p:blipFill>
        <p:spPr>
          <a:xfrm>
            <a:off x="1466375" y="2571800"/>
            <a:ext cx="2973050" cy="6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6">
            <a:alphaModFix/>
          </a:blip>
          <a:srcRect b="0" l="0" r="67486" t="0"/>
          <a:stretch/>
        </p:blipFill>
        <p:spPr>
          <a:xfrm>
            <a:off x="1466375" y="4370150"/>
            <a:ext cx="2973051" cy="6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7">
            <a:alphaModFix/>
          </a:blip>
          <a:srcRect b="0" l="0" r="24017" t="0"/>
          <a:stretch/>
        </p:blipFill>
        <p:spPr>
          <a:xfrm>
            <a:off x="4693350" y="2413875"/>
            <a:ext cx="3639526" cy="261024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243300" y="613250"/>
            <a:ext cx="21096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latin typeface="Noto Sans Medium"/>
                <a:ea typeface="Noto Sans Medium"/>
                <a:cs typeface="Noto Sans Medium"/>
                <a:sym typeface="Noto Sans Medium"/>
              </a:rPr>
              <a:t>1. </a:t>
            </a:r>
            <a:r>
              <a:rPr lang="ko" sz="2100">
                <a:solidFill>
                  <a:srgbClr val="000000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Registration</a:t>
            </a:r>
            <a:endParaRPr sz="2100">
              <a:solidFill>
                <a:srgbClr val="000000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243300" y="2564572"/>
            <a:ext cx="41487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latin typeface="Noto Sans Medium"/>
                <a:ea typeface="Noto Sans Medium"/>
                <a:cs typeface="Noto Sans Medium"/>
                <a:sym typeface="Noto Sans Medium"/>
              </a:rPr>
              <a:t>2. </a:t>
            </a:r>
            <a:r>
              <a:rPr lang="ko" sz="2100">
                <a:solidFill>
                  <a:srgbClr val="000000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Sampling &amp; Pivot Calculation</a:t>
            </a:r>
            <a:endParaRPr sz="2100">
              <a:solidFill>
                <a:srgbClr val="000000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1015200" y="1265513"/>
            <a:ext cx="565800" cy="32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 )</a:t>
            </a:r>
            <a:endParaRPr sz="1200"/>
          </a:p>
        </p:txBody>
      </p:sp>
      <p:sp>
        <p:nvSpPr>
          <p:cNvPr id="97" name="Google Shape;97;p17"/>
          <p:cNvSpPr/>
          <p:nvPr/>
        </p:nvSpPr>
        <p:spPr>
          <a:xfrm>
            <a:off x="3730488" y="1590075"/>
            <a:ext cx="1279800" cy="4743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Master</a:t>
            </a:r>
            <a:endParaRPr b="1" sz="1800"/>
          </a:p>
        </p:txBody>
      </p:sp>
      <p:sp>
        <p:nvSpPr>
          <p:cNvPr id="98" name="Google Shape;98;p17"/>
          <p:cNvSpPr/>
          <p:nvPr/>
        </p:nvSpPr>
        <p:spPr>
          <a:xfrm>
            <a:off x="1015200" y="1494125"/>
            <a:ext cx="565800" cy="32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 )</a:t>
            </a:r>
            <a:endParaRPr sz="1200"/>
          </a:p>
        </p:txBody>
      </p:sp>
      <p:sp>
        <p:nvSpPr>
          <p:cNvPr id="99" name="Google Shape;99;p17"/>
          <p:cNvSpPr/>
          <p:nvPr/>
        </p:nvSpPr>
        <p:spPr>
          <a:xfrm>
            <a:off x="1015200" y="1722738"/>
            <a:ext cx="565800" cy="32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 )</a:t>
            </a:r>
            <a:endParaRPr sz="1200"/>
          </a:p>
        </p:txBody>
      </p:sp>
      <p:sp>
        <p:nvSpPr>
          <p:cNvPr id="100" name="Google Shape;100;p17"/>
          <p:cNvSpPr/>
          <p:nvPr/>
        </p:nvSpPr>
        <p:spPr>
          <a:xfrm>
            <a:off x="1015200" y="1951338"/>
            <a:ext cx="565800" cy="32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 )</a:t>
            </a:r>
            <a:endParaRPr sz="1200"/>
          </a:p>
        </p:txBody>
      </p:sp>
      <p:sp>
        <p:nvSpPr>
          <p:cNvPr id="101" name="Google Shape;101;p17"/>
          <p:cNvSpPr/>
          <p:nvPr/>
        </p:nvSpPr>
        <p:spPr>
          <a:xfrm>
            <a:off x="1015188" y="3312913"/>
            <a:ext cx="565800" cy="3213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W(1)</a:t>
            </a:r>
            <a:endParaRPr sz="1200"/>
          </a:p>
        </p:txBody>
      </p:sp>
      <p:sp>
        <p:nvSpPr>
          <p:cNvPr id="102" name="Google Shape;102;p17"/>
          <p:cNvSpPr/>
          <p:nvPr/>
        </p:nvSpPr>
        <p:spPr>
          <a:xfrm>
            <a:off x="1015188" y="3541513"/>
            <a:ext cx="565800" cy="3213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W(2)</a:t>
            </a:r>
            <a:endParaRPr sz="1200"/>
          </a:p>
        </p:txBody>
      </p:sp>
      <p:sp>
        <p:nvSpPr>
          <p:cNvPr id="103" name="Google Shape;103;p17"/>
          <p:cNvSpPr/>
          <p:nvPr/>
        </p:nvSpPr>
        <p:spPr>
          <a:xfrm>
            <a:off x="1015188" y="3770113"/>
            <a:ext cx="565800" cy="321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W(3)</a:t>
            </a:r>
            <a:endParaRPr sz="1200"/>
          </a:p>
        </p:txBody>
      </p:sp>
      <p:sp>
        <p:nvSpPr>
          <p:cNvPr id="104" name="Google Shape;104;p17"/>
          <p:cNvSpPr/>
          <p:nvPr/>
        </p:nvSpPr>
        <p:spPr>
          <a:xfrm>
            <a:off x="1015188" y="3998725"/>
            <a:ext cx="565800" cy="3213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W(4)</a:t>
            </a:r>
            <a:endParaRPr sz="1200"/>
          </a:p>
        </p:txBody>
      </p:sp>
      <p:sp>
        <p:nvSpPr>
          <p:cNvPr id="105" name="Google Shape;105;p17"/>
          <p:cNvSpPr/>
          <p:nvPr/>
        </p:nvSpPr>
        <p:spPr>
          <a:xfrm>
            <a:off x="7159800" y="1351788"/>
            <a:ext cx="565800" cy="3213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W(1)</a:t>
            </a:r>
            <a:endParaRPr sz="1200"/>
          </a:p>
        </p:txBody>
      </p:sp>
      <p:sp>
        <p:nvSpPr>
          <p:cNvPr id="106" name="Google Shape;106;p17"/>
          <p:cNvSpPr/>
          <p:nvPr/>
        </p:nvSpPr>
        <p:spPr>
          <a:xfrm>
            <a:off x="7159800" y="1580388"/>
            <a:ext cx="565800" cy="3213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W(2)</a:t>
            </a:r>
            <a:endParaRPr sz="1200"/>
          </a:p>
        </p:txBody>
      </p:sp>
      <p:sp>
        <p:nvSpPr>
          <p:cNvPr id="107" name="Google Shape;107;p17"/>
          <p:cNvSpPr/>
          <p:nvPr/>
        </p:nvSpPr>
        <p:spPr>
          <a:xfrm>
            <a:off x="7159800" y="1808988"/>
            <a:ext cx="565800" cy="321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W(3)</a:t>
            </a:r>
            <a:endParaRPr sz="1200"/>
          </a:p>
        </p:txBody>
      </p:sp>
      <p:sp>
        <p:nvSpPr>
          <p:cNvPr id="108" name="Google Shape;108;p17"/>
          <p:cNvSpPr/>
          <p:nvPr/>
        </p:nvSpPr>
        <p:spPr>
          <a:xfrm>
            <a:off x="7159800" y="2037600"/>
            <a:ext cx="565800" cy="3213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W(4)</a:t>
            </a:r>
            <a:endParaRPr sz="1200"/>
          </a:p>
        </p:txBody>
      </p:sp>
      <p:sp>
        <p:nvSpPr>
          <p:cNvPr id="109" name="Google Shape;109;p17"/>
          <p:cNvSpPr/>
          <p:nvPr/>
        </p:nvSpPr>
        <p:spPr>
          <a:xfrm>
            <a:off x="3730488" y="3541525"/>
            <a:ext cx="1279800" cy="4743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Master</a:t>
            </a:r>
            <a:endParaRPr b="1" sz="1800"/>
          </a:p>
        </p:txBody>
      </p:sp>
      <p:sp>
        <p:nvSpPr>
          <p:cNvPr id="110" name="Google Shape;110;p17"/>
          <p:cNvSpPr/>
          <p:nvPr/>
        </p:nvSpPr>
        <p:spPr>
          <a:xfrm>
            <a:off x="7170213" y="3315163"/>
            <a:ext cx="565800" cy="3213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W(1)</a:t>
            </a:r>
            <a:endParaRPr sz="1200"/>
          </a:p>
        </p:txBody>
      </p:sp>
      <p:sp>
        <p:nvSpPr>
          <p:cNvPr id="111" name="Google Shape;111;p17"/>
          <p:cNvSpPr/>
          <p:nvPr/>
        </p:nvSpPr>
        <p:spPr>
          <a:xfrm>
            <a:off x="7170213" y="3543763"/>
            <a:ext cx="565800" cy="3213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W(2)</a:t>
            </a:r>
            <a:endParaRPr sz="1200"/>
          </a:p>
        </p:txBody>
      </p:sp>
      <p:sp>
        <p:nvSpPr>
          <p:cNvPr id="112" name="Google Shape;112;p17"/>
          <p:cNvSpPr/>
          <p:nvPr/>
        </p:nvSpPr>
        <p:spPr>
          <a:xfrm>
            <a:off x="7170213" y="3772363"/>
            <a:ext cx="565800" cy="321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W(3)</a:t>
            </a:r>
            <a:endParaRPr sz="1200"/>
          </a:p>
        </p:txBody>
      </p:sp>
      <p:sp>
        <p:nvSpPr>
          <p:cNvPr id="113" name="Google Shape;113;p17"/>
          <p:cNvSpPr/>
          <p:nvPr/>
        </p:nvSpPr>
        <p:spPr>
          <a:xfrm>
            <a:off x="7170213" y="4000975"/>
            <a:ext cx="565800" cy="3213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W(4)</a:t>
            </a:r>
            <a:endParaRPr sz="1200"/>
          </a:p>
        </p:txBody>
      </p:sp>
      <p:sp>
        <p:nvSpPr>
          <p:cNvPr id="114" name="Google Shape;114;p17"/>
          <p:cNvSpPr txBox="1"/>
          <p:nvPr>
            <p:ph type="title"/>
          </p:nvPr>
        </p:nvSpPr>
        <p:spPr>
          <a:xfrm>
            <a:off x="311700" y="137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>
                <a:latin typeface="Noto Sans"/>
                <a:ea typeface="Noto Sans"/>
                <a:cs typeface="Noto Sans"/>
                <a:sym typeface="Noto Sans"/>
              </a:rPr>
              <a:t>Final architecture of your system (master/worker)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cxnSp>
        <p:nvCxnSpPr>
          <p:cNvPr id="115" name="Google Shape;115;p17"/>
          <p:cNvCxnSpPr>
            <a:stCxn id="96" idx="3"/>
            <a:endCxn id="97" idx="1"/>
          </p:cNvCxnSpPr>
          <p:nvPr/>
        </p:nvCxnSpPr>
        <p:spPr>
          <a:xfrm>
            <a:off x="1581000" y="1426163"/>
            <a:ext cx="2149500" cy="40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6" name="Google Shape;116;p17"/>
          <p:cNvCxnSpPr>
            <a:stCxn id="98" idx="3"/>
            <a:endCxn id="97" idx="1"/>
          </p:cNvCxnSpPr>
          <p:nvPr/>
        </p:nvCxnSpPr>
        <p:spPr>
          <a:xfrm>
            <a:off x="1581000" y="1654775"/>
            <a:ext cx="2149500" cy="17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" name="Google Shape;117;p17"/>
          <p:cNvCxnSpPr>
            <a:stCxn id="99" idx="3"/>
            <a:endCxn id="97" idx="1"/>
          </p:cNvCxnSpPr>
          <p:nvPr/>
        </p:nvCxnSpPr>
        <p:spPr>
          <a:xfrm flipH="1" rot="10800000">
            <a:off x="1581000" y="1827288"/>
            <a:ext cx="2149500" cy="5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8" name="Google Shape;118;p17"/>
          <p:cNvCxnSpPr>
            <a:stCxn id="100" idx="3"/>
            <a:endCxn id="97" idx="1"/>
          </p:cNvCxnSpPr>
          <p:nvPr/>
        </p:nvCxnSpPr>
        <p:spPr>
          <a:xfrm flipH="1" rot="10800000">
            <a:off x="1581000" y="1827288"/>
            <a:ext cx="2149500" cy="2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9" name="Google Shape;119;p17"/>
          <p:cNvCxnSpPr>
            <a:stCxn id="97" idx="3"/>
            <a:endCxn id="105" idx="1"/>
          </p:cNvCxnSpPr>
          <p:nvPr/>
        </p:nvCxnSpPr>
        <p:spPr>
          <a:xfrm flipH="1" rot="10800000">
            <a:off x="5010288" y="1512525"/>
            <a:ext cx="2149500" cy="31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17"/>
          <p:cNvCxnSpPr>
            <a:stCxn id="97" idx="3"/>
            <a:endCxn id="106" idx="1"/>
          </p:cNvCxnSpPr>
          <p:nvPr/>
        </p:nvCxnSpPr>
        <p:spPr>
          <a:xfrm flipH="1" rot="10800000">
            <a:off x="5010288" y="1741125"/>
            <a:ext cx="2149500" cy="8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17"/>
          <p:cNvCxnSpPr>
            <a:stCxn id="97" idx="3"/>
            <a:endCxn id="107" idx="1"/>
          </p:cNvCxnSpPr>
          <p:nvPr/>
        </p:nvCxnSpPr>
        <p:spPr>
          <a:xfrm>
            <a:off x="5010288" y="1827225"/>
            <a:ext cx="2149500" cy="14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2" name="Google Shape;122;p17"/>
          <p:cNvCxnSpPr>
            <a:stCxn id="97" idx="3"/>
            <a:endCxn id="108" idx="1"/>
          </p:cNvCxnSpPr>
          <p:nvPr/>
        </p:nvCxnSpPr>
        <p:spPr>
          <a:xfrm>
            <a:off x="5010288" y="1827225"/>
            <a:ext cx="2149500" cy="37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" name="Google Shape;123;p17"/>
          <p:cNvCxnSpPr>
            <a:stCxn id="101" idx="3"/>
            <a:endCxn id="109" idx="1"/>
          </p:cNvCxnSpPr>
          <p:nvPr/>
        </p:nvCxnSpPr>
        <p:spPr>
          <a:xfrm>
            <a:off x="1580988" y="3473563"/>
            <a:ext cx="2149500" cy="30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4" name="Google Shape;124;p17"/>
          <p:cNvCxnSpPr>
            <a:stCxn id="102" idx="3"/>
            <a:endCxn id="109" idx="1"/>
          </p:cNvCxnSpPr>
          <p:nvPr/>
        </p:nvCxnSpPr>
        <p:spPr>
          <a:xfrm>
            <a:off x="1580988" y="3702163"/>
            <a:ext cx="2149500" cy="7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5" name="Google Shape;125;p17"/>
          <p:cNvCxnSpPr>
            <a:stCxn id="103" idx="3"/>
            <a:endCxn id="109" idx="1"/>
          </p:cNvCxnSpPr>
          <p:nvPr/>
        </p:nvCxnSpPr>
        <p:spPr>
          <a:xfrm flipH="1" rot="10800000">
            <a:off x="1580988" y="3778663"/>
            <a:ext cx="2149500" cy="15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17"/>
          <p:cNvCxnSpPr>
            <a:stCxn id="104" idx="3"/>
            <a:endCxn id="109" idx="1"/>
          </p:cNvCxnSpPr>
          <p:nvPr/>
        </p:nvCxnSpPr>
        <p:spPr>
          <a:xfrm flipH="1" rot="10800000">
            <a:off x="1580988" y="3778675"/>
            <a:ext cx="2149500" cy="38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7" name="Google Shape;127;p17"/>
          <p:cNvCxnSpPr>
            <a:stCxn id="109" idx="3"/>
            <a:endCxn id="113" idx="1"/>
          </p:cNvCxnSpPr>
          <p:nvPr/>
        </p:nvCxnSpPr>
        <p:spPr>
          <a:xfrm>
            <a:off x="5010288" y="3778675"/>
            <a:ext cx="2160000" cy="3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17"/>
          <p:cNvCxnSpPr>
            <a:stCxn id="109" idx="3"/>
            <a:endCxn id="110" idx="1"/>
          </p:cNvCxnSpPr>
          <p:nvPr/>
        </p:nvCxnSpPr>
        <p:spPr>
          <a:xfrm flipH="1" rot="10800000">
            <a:off x="5010288" y="3475675"/>
            <a:ext cx="2160000" cy="30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17"/>
          <p:cNvCxnSpPr>
            <a:stCxn id="109" idx="3"/>
            <a:endCxn id="111" idx="1"/>
          </p:cNvCxnSpPr>
          <p:nvPr/>
        </p:nvCxnSpPr>
        <p:spPr>
          <a:xfrm flipH="1" rot="10800000">
            <a:off x="5010288" y="3704275"/>
            <a:ext cx="2160000" cy="7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17"/>
          <p:cNvCxnSpPr>
            <a:stCxn id="109" idx="3"/>
            <a:endCxn id="112" idx="1"/>
          </p:cNvCxnSpPr>
          <p:nvPr/>
        </p:nvCxnSpPr>
        <p:spPr>
          <a:xfrm>
            <a:off x="5010288" y="3778675"/>
            <a:ext cx="2160000" cy="15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Google Shape;131;p17"/>
          <p:cNvSpPr txBox="1"/>
          <p:nvPr/>
        </p:nvSpPr>
        <p:spPr>
          <a:xfrm>
            <a:off x="3506051" y="3930775"/>
            <a:ext cx="202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Medium"/>
                <a:ea typeface="Noto Sans Medium"/>
                <a:cs typeface="Noto Sans Medium"/>
                <a:sym typeface="Noto Sans Medium"/>
              </a:rPr>
              <a:t>Calculates the Pivot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32" name="Google Shape;132;p17"/>
          <p:cNvSpPr txBox="1"/>
          <p:nvPr/>
        </p:nvSpPr>
        <p:spPr>
          <a:xfrm>
            <a:off x="1658475" y="4330975"/>
            <a:ext cx="2257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Worker ID &amp; S</a:t>
            </a:r>
            <a:r>
              <a:rPr lang="ko" sz="13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ample Data</a:t>
            </a:r>
            <a:endParaRPr sz="13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2255400" y="2031538"/>
            <a:ext cx="999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000000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Worker IP</a:t>
            </a:r>
            <a:endParaRPr sz="1300">
              <a:solidFill>
                <a:srgbClr val="000000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4961700" y="2163175"/>
            <a:ext cx="2257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Noto Sans Medium"/>
                <a:ea typeface="Noto Sans Medium"/>
                <a:cs typeface="Noto Sans Medium"/>
                <a:sym typeface="Noto Sans Medium"/>
              </a:rPr>
              <a:t># of Workers &amp; </a:t>
            </a:r>
            <a:r>
              <a:rPr lang="ko" sz="13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Worker ID</a:t>
            </a:r>
            <a:endParaRPr sz="1300">
              <a:solidFill>
                <a:srgbClr val="000000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5060625" y="4390375"/>
            <a:ext cx="2485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Noto Sans Medium"/>
                <a:ea typeface="Noto Sans Medium"/>
                <a:cs typeface="Noto Sans Medium"/>
                <a:sym typeface="Noto Sans Medium"/>
              </a:rPr>
              <a:t>P</a:t>
            </a:r>
            <a:r>
              <a:rPr lang="ko" sz="1300">
                <a:latin typeface="Noto Sans Medium"/>
                <a:ea typeface="Noto Sans Medium"/>
                <a:cs typeface="Noto Sans Medium"/>
                <a:sym typeface="Noto Sans Medium"/>
              </a:rPr>
              <a:t>artitioning Range &amp; IP List</a:t>
            </a:r>
            <a:endParaRPr sz="13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36" name="Google Shape;13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/>
          <p:nvPr/>
        </p:nvSpPr>
        <p:spPr>
          <a:xfrm>
            <a:off x="243300" y="765650"/>
            <a:ext cx="32892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3</a:t>
            </a:r>
            <a:r>
              <a:rPr lang="ko" sz="21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. </a:t>
            </a:r>
            <a:r>
              <a:rPr lang="ko" sz="21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Sorting &amp; Partitioning</a:t>
            </a:r>
            <a:endParaRPr sz="21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42" name="Google Shape;142;p18"/>
          <p:cNvSpPr txBox="1"/>
          <p:nvPr>
            <p:ph type="title"/>
          </p:nvPr>
        </p:nvSpPr>
        <p:spPr>
          <a:xfrm>
            <a:off x="311700" y="137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>
                <a:latin typeface="Noto Sans"/>
                <a:ea typeface="Noto Sans"/>
                <a:cs typeface="Noto Sans"/>
                <a:sym typeface="Noto Sans"/>
              </a:rPr>
              <a:t>Final architecture of your system (master/worker)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43" name="Google Shape;143;p18"/>
          <p:cNvSpPr/>
          <p:nvPr/>
        </p:nvSpPr>
        <p:spPr>
          <a:xfrm>
            <a:off x="372100" y="2002900"/>
            <a:ext cx="1603200" cy="572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3050400" y="2005963"/>
            <a:ext cx="1963800" cy="41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Data Chunk</a:t>
            </a:r>
            <a:endParaRPr sz="12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(&lt;= 100MB)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45" name="Google Shape;145;p18"/>
          <p:cNvSpPr/>
          <p:nvPr/>
        </p:nvSpPr>
        <p:spPr>
          <a:xfrm>
            <a:off x="372100" y="2146900"/>
            <a:ext cx="1603200" cy="572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46" name="Google Shape;146;p18"/>
          <p:cNvSpPr/>
          <p:nvPr/>
        </p:nvSpPr>
        <p:spPr>
          <a:xfrm>
            <a:off x="372100" y="2307700"/>
            <a:ext cx="1603200" cy="572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47" name="Google Shape;147;p18"/>
          <p:cNvSpPr/>
          <p:nvPr/>
        </p:nvSpPr>
        <p:spPr>
          <a:xfrm>
            <a:off x="372100" y="2460100"/>
            <a:ext cx="1603200" cy="572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48" name="Google Shape;148;p18"/>
          <p:cNvSpPr/>
          <p:nvPr/>
        </p:nvSpPr>
        <p:spPr>
          <a:xfrm>
            <a:off x="372100" y="2610338"/>
            <a:ext cx="1603200" cy="572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Medium"/>
                <a:ea typeface="Noto Sans Medium"/>
                <a:cs typeface="Noto Sans Medium"/>
                <a:sym typeface="Noto Sans Medium"/>
              </a:rPr>
              <a:t>Input FIles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49" name="Google Shape;149;p18"/>
          <p:cNvSpPr/>
          <p:nvPr/>
        </p:nvSpPr>
        <p:spPr>
          <a:xfrm>
            <a:off x="3050400" y="2478975"/>
            <a:ext cx="1963800" cy="226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Data Chunk</a:t>
            </a:r>
            <a:endParaRPr sz="12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50" name="Google Shape;150;p18"/>
          <p:cNvSpPr/>
          <p:nvPr/>
        </p:nvSpPr>
        <p:spPr>
          <a:xfrm>
            <a:off x="3050400" y="2783775"/>
            <a:ext cx="1963800" cy="226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Data Chunk</a:t>
            </a:r>
            <a:endParaRPr sz="12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51" name="Google Shape;151;p18"/>
          <p:cNvSpPr/>
          <p:nvPr/>
        </p:nvSpPr>
        <p:spPr>
          <a:xfrm>
            <a:off x="3050400" y="3086400"/>
            <a:ext cx="1963800" cy="226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Data Chunk</a:t>
            </a:r>
            <a:endParaRPr sz="12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cxnSp>
        <p:nvCxnSpPr>
          <p:cNvPr id="152" name="Google Shape;152;p18"/>
          <p:cNvCxnSpPr>
            <a:stCxn id="148" idx="3"/>
            <a:endCxn id="144" idx="1"/>
          </p:cNvCxnSpPr>
          <p:nvPr/>
        </p:nvCxnSpPr>
        <p:spPr>
          <a:xfrm flipH="1" rot="10800000">
            <a:off x="1975300" y="2211788"/>
            <a:ext cx="1075200" cy="68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3" name="Google Shape;153;p18"/>
          <p:cNvCxnSpPr>
            <a:stCxn id="148" idx="3"/>
            <a:endCxn id="149" idx="1"/>
          </p:cNvCxnSpPr>
          <p:nvPr/>
        </p:nvCxnSpPr>
        <p:spPr>
          <a:xfrm flipH="1" rot="10800000">
            <a:off x="1975300" y="2592488"/>
            <a:ext cx="1075200" cy="30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18"/>
          <p:cNvCxnSpPr>
            <a:stCxn id="148" idx="3"/>
            <a:endCxn id="150" idx="1"/>
          </p:cNvCxnSpPr>
          <p:nvPr/>
        </p:nvCxnSpPr>
        <p:spPr>
          <a:xfrm>
            <a:off x="1975300" y="2896688"/>
            <a:ext cx="1075200" cy="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18"/>
          <p:cNvCxnSpPr>
            <a:stCxn id="148" idx="3"/>
            <a:endCxn id="151" idx="1"/>
          </p:cNvCxnSpPr>
          <p:nvPr/>
        </p:nvCxnSpPr>
        <p:spPr>
          <a:xfrm>
            <a:off x="1975300" y="2896688"/>
            <a:ext cx="1075200" cy="30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" name="Google Shape;156;p18"/>
          <p:cNvSpPr txBox="1"/>
          <p:nvPr/>
        </p:nvSpPr>
        <p:spPr>
          <a:xfrm>
            <a:off x="1829200" y="3217800"/>
            <a:ext cx="1367400" cy="5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READ</a:t>
            </a:r>
            <a:endParaRPr sz="13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(concurrently)</a:t>
            </a:r>
            <a:endParaRPr sz="13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57" name="Google Shape;157;p18"/>
          <p:cNvSpPr/>
          <p:nvPr/>
        </p:nvSpPr>
        <p:spPr>
          <a:xfrm>
            <a:off x="5944225" y="2005975"/>
            <a:ext cx="419400" cy="411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(1)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58" name="Google Shape;158;p18"/>
          <p:cNvSpPr/>
          <p:nvPr/>
        </p:nvSpPr>
        <p:spPr>
          <a:xfrm>
            <a:off x="5944225" y="2478975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(1)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59" name="Google Shape;159;p18"/>
          <p:cNvSpPr/>
          <p:nvPr/>
        </p:nvSpPr>
        <p:spPr>
          <a:xfrm>
            <a:off x="5944225" y="2783775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(1)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60" name="Google Shape;160;p18"/>
          <p:cNvSpPr/>
          <p:nvPr/>
        </p:nvSpPr>
        <p:spPr>
          <a:xfrm>
            <a:off x="5944225" y="3086400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(1)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61" name="Google Shape;161;p18"/>
          <p:cNvSpPr/>
          <p:nvPr/>
        </p:nvSpPr>
        <p:spPr>
          <a:xfrm>
            <a:off x="6439825" y="2006563"/>
            <a:ext cx="419400" cy="4119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(2)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62" name="Google Shape;162;p18"/>
          <p:cNvSpPr/>
          <p:nvPr/>
        </p:nvSpPr>
        <p:spPr>
          <a:xfrm>
            <a:off x="6439825" y="2479563"/>
            <a:ext cx="419400" cy="2268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(2)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63" name="Google Shape;163;p18"/>
          <p:cNvSpPr/>
          <p:nvPr/>
        </p:nvSpPr>
        <p:spPr>
          <a:xfrm>
            <a:off x="6439825" y="2784363"/>
            <a:ext cx="419400" cy="2268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(2)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64" name="Google Shape;164;p18"/>
          <p:cNvSpPr/>
          <p:nvPr/>
        </p:nvSpPr>
        <p:spPr>
          <a:xfrm>
            <a:off x="6439825" y="3086988"/>
            <a:ext cx="419400" cy="2268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(2)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6935425" y="2006550"/>
            <a:ext cx="419400" cy="4119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(3)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6935425" y="2479550"/>
            <a:ext cx="419400" cy="226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(3)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67" name="Google Shape;167;p18"/>
          <p:cNvSpPr/>
          <p:nvPr/>
        </p:nvSpPr>
        <p:spPr>
          <a:xfrm>
            <a:off x="6935425" y="2784350"/>
            <a:ext cx="419400" cy="226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(3)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6935425" y="3086975"/>
            <a:ext cx="419400" cy="226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(3)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69" name="Google Shape;169;p18"/>
          <p:cNvSpPr/>
          <p:nvPr/>
        </p:nvSpPr>
        <p:spPr>
          <a:xfrm>
            <a:off x="7888225" y="2006563"/>
            <a:ext cx="419400" cy="4119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(n)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70" name="Google Shape;170;p18"/>
          <p:cNvSpPr/>
          <p:nvPr/>
        </p:nvSpPr>
        <p:spPr>
          <a:xfrm>
            <a:off x="7888225" y="2479563"/>
            <a:ext cx="419400" cy="2268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(n</a:t>
            </a: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71" name="Google Shape;171;p18"/>
          <p:cNvSpPr/>
          <p:nvPr/>
        </p:nvSpPr>
        <p:spPr>
          <a:xfrm>
            <a:off x="7888225" y="2784363"/>
            <a:ext cx="419400" cy="2268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(n)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72" name="Google Shape;172;p18"/>
          <p:cNvSpPr/>
          <p:nvPr/>
        </p:nvSpPr>
        <p:spPr>
          <a:xfrm>
            <a:off x="7888225" y="3086988"/>
            <a:ext cx="419400" cy="2268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(n)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73" name="Google Shape;173;p18"/>
          <p:cNvSpPr txBox="1"/>
          <p:nvPr/>
        </p:nvSpPr>
        <p:spPr>
          <a:xfrm rot="5400000">
            <a:off x="7497463" y="2523900"/>
            <a:ext cx="24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.</a:t>
            </a:r>
            <a:endParaRPr sz="18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.</a:t>
            </a:r>
            <a:endParaRPr sz="18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.</a:t>
            </a:r>
            <a:endParaRPr sz="18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cxnSp>
        <p:nvCxnSpPr>
          <p:cNvPr id="174" name="Google Shape;174;p18"/>
          <p:cNvCxnSpPr>
            <a:stCxn id="144" idx="3"/>
            <a:endCxn id="157" idx="1"/>
          </p:cNvCxnSpPr>
          <p:nvPr/>
        </p:nvCxnSpPr>
        <p:spPr>
          <a:xfrm>
            <a:off x="5014200" y="2211913"/>
            <a:ext cx="930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" name="Google Shape;175;p18"/>
          <p:cNvCxnSpPr>
            <a:stCxn id="149" idx="3"/>
            <a:endCxn id="158" idx="1"/>
          </p:cNvCxnSpPr>
          <p:nvPr/>
        </p:nvCxnSpPr>
        <p:spPr>
          <a:xfrm>
            <a:off x="5014200" y="2592375"/>
            <a:ext cx="930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6" name="Google Shape;176;p18"/>
          <p:cNvCxnSpPr>
            <a:stCxn id="150" idx="3"/>
            <a:endCxn id="159" idx="1"/>
          </p:cNvCxnSpPr>
          <p:nvPr/>
        </p:nvCxnSpPr>
        <p:spPr>
          <a:xfrm>
            <a:off x="5014200" y="2897175"/>
            <a:ext cx="930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18"/>
          <p:cNvCxnSpPr>
            <a:stCxn id="151" idx="3"/>
            <a:endCxn id="160" idx="1"/>
          </p:cNvCxnSpPr>
          <p:nvPr/>
        </p:nvCxnSpPr>
        <p:spPr>
          <a:xfrm>
            <a:off x="5014200" y="3199800"/>
            <a:ext cx="930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" name="Google Shape;178;p18"/>
          <p:cNvSpPr/>
          <p:nvPr/>
        </p:nvSpPr>
        <p:spPr>
          <a:xfrm rot="-5400000">
            <a:off x="7029025" y="671700"/>
            <a:ext cx="193200" cy="23022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79" name="Google Shape;179;p18"/>
          <p:cNvSpPr txBox="1"/>
          <p:nvPr/>
        </p:nvSpPr>
        <p:spPr>
          <a:xfrm>
            <a:off x="6243175" y="1375250"/>
            <a:ext cx="180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# of Workers</a:t>
            </a:r>
            <a:endParaRPr sz="12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5044200" y="3201975"/>
            <a:ext cx="87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Partition</a:t>
            </a:r>
            <a:endParaRPr sz="13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3777299" y="3255825"/>
            <a:ext cx="5100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Sort</a:t>
            </a:r>
            <a:endParaRPr sz="13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82" name="Google Shape;18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 txBox="1"/>
          <p:nvPr/>
        </p:nvSpPr>
        <p:spPr>
          <a:xfrm>
            <a:off x="243300" y="765650"/>
            <a:ext cx="32892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4</a:t>
            </a:r>
            <a:r>
              <a:rPr lang="ko" sz="21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. Shuffling</a:t>
            </a:r>
            <a:endParaRPr sz="21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88" name="Google Shape;188;p19"/>
          <p:cNvSpPr txBox="1"/>
          <p:nvPr>
            <p:ph type="title"/>
          </p:nvPr>
        </p:nvSpPr>
        <p:spPr>
          <a:xfrm>
            <a:off x="311700" y="137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>
                <a:latin typeface="Noto Sans"/>
                <a:ea typeface="Noto Sans"/>
                <a:cs typeface="Noto Sans"/>
                <a:sym typeface="Noto Sans"/>
              </a:rPr>
              <a:t>Final architecture of your system (master/worker)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89" name="Google Shape;189;p19"/>
          <p:cNvSpPr/>
          <p:nvPr/>
        </p:nvSpPr>
        <p:spPr>
          <a:xfrm>
            <a:off x="665525" y="1410275"/>
            <a:ext cx="565800" cy="268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W(1)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665525" y="1679075"/>
            <a:ext cx="565800" cy="2688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W(2)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91" name="Google Shape;191;p19"/>
          <p:cNvSpPr/>
          <p:nvPr/>
        </p:nvSpPr>
        <p:spPr>
          <a:xfrm>
            <a:off x="665525" y="1947875"/>
            <a:ext cx="565800" cy="2688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W(3)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665525" y="2216675"/>
            <a:ext cx="565800" cy="268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W(4)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93" name="Google Shape;193;p19"/>
          <p:cNvSpPr/>
          <p:nvPr/>
        </p:nvSpPr>
        <p:spPr>
          <a:xfrm>
            <a:off x="665525" y="2485475"/>
            <a:ext cx="565800" cy="2688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W(5)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94" name="Google Shape;194;p19"/>
          <p:cNvSpPr/>
          <p:nvPr/>
        </p:nvSpPr>
        <p:spPr>
          <a:xfrm>
            <a:off x="665525" y="2754275"/>
            <a:ext cx="565800" cy="268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W(6)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95" name="Google Shape;195;p19"/>
          <p:cNvSpPr/>
          <p:nvPr/>
        </p:nvSpPr>
        <p:spPr>
          <a:xfrm>
            <a:off x="665525" y="3023075"/>
            <a:ext cx="565800" cy="2688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W(7)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96" name="Google Shape;196;p19"/>
          <p:cNvSpPr/>
          <p:nvPr/>
        </p:nvSpPr>
        <p:spPr>
          <a:xfrm>
            <a:off x="665525" y="3291875"/>
            <a:ext cx="565800" cy="2688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W(8)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665525" y="3560675"/>
            <a:ext cx="565800" cy="2688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W(9)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98" name="Google Shape;198;p19"/>
          <p:cNvSpPr/>
          <p:nvPr/>
        </p:nvSpPr>
        <p:spPr>
          <a:xfrm>
            <a:off x="665525" y="3829475"/>
            <a:ext cx="565800" cy="2688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W(10)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199" name="Google Shape;199;p19"/>
          <p:cNvSpPr/>
          <p:nvPr/>
        </p:nvSpPr>
        <p:spPr>
          <a:xfrm>
            <a:off x="1231325" y="14102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00" name="Google Shape;200;p19"/>
          <p:cNvSpPr/>
          <p:nvPr/>
        </p:nvSpPr>
        <p:spPr>
          <a:xfrm>
            <a:off x="1231325" y="16790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01" name="Google Shape;201;p19"/>
          <p:cNvSpPr/>
          <p:nvPr/>
        </p:nvSpPr>
        <p:spPr>
          <a:xfrm>
            <a:off x="1231325" y="19478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02" name="Google Shape;202;p19"/>
          <p:cNvSpPr/>
          <p:nvPr/>
        </p:nvSpPr>
        <p:spPr>
          <a:xfrm>
            <a:off x="1231325" y="22166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03" name="Google Shape;203;p19"/>
          <p:cNvSpPr/>
          <p:nvPr/>
        </p:nvSpPr>
        <p:spPr>
          <a:xfrm>
            <a:off x="1231325" y="24854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04" name="Google Shape;204;p19"/>
          <p:cNvSpPr/>
          <p:nvPr/>
        </p:nvSpPr>
        <p:spPr>
          <a:xfrm>
            <a:off x="1231325" y="27542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05" name="Google Shape;205;p19"/>
          <p:cNvSpPr/>
          <p:nvPr/>
        </p:nvSpPr>
        <p:spPr>
          <a:xfrm>
            <a:off x="1231325" y="30230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06" name="Google Shape;206;p19"/>
          <p:cNvSpPr/>
          <p:nvPr/>
        </p:nvSpPr>
        <p:spPr>
          <a:xfrm>
            <a:off x="1231325" y="32918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07" name="Google Shape;207;p19"/>
          <p:cNvSpPr/>
          <p:nvPr/>
        </p:nvSpPr>
        <p:spPr>
          <a:xfrm>
            <a:off x="1231325" y="35606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08" name="Google Shape;208;p19"/>
          <p:cNvSpPr/>
          <p:nvPr/>
        </p:nvSpPr>
        <p:spPr>
          <a:xfrm>
            <a:off x="1231325" y="38294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209" name="Google Shape;209;p19"/>
          <p:cNvCxnSpPr>
            <a:stCxn id="199" idx="3"/>
            <a:endCxn id="210" idx="0"/>
          </p:cNvCxnSpPr>
          <p:nvPr/>
        </p:nvCxnSpPr>
        <p:spPr>
          <a:xfrm>
            <a:off x="1978025" y="1544675"/>
            <a:ext cx="810300" cy="58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" name="Google Shape;211;p19"/>
          <p:cNvCxnSpPr>
            <a:stCxn id="208" idx="3"/>
            <a:endCxn id="212" idx="2"/>
          </p:cNvCxnSpPr>
          <p:nvPr/>
        </p:nvCxnSpPr>
        <p:spPr>
          <a:xfrm flipH="1" rot="10800000">
            <a:off x="1978025" y="3472475"/>
            <a:ext cx="810300" cy="49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3" name="Google Shape;213;p19"/>
          <p:cNvSpPr/>
          <p:nvPr/>
        </p:nvSpPr>
        <p:spPr>
          <a:xfrm>
            <a:off x="5179675" y="1410275"/>
            <a:ext cx="565800" cy="268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W(1)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14" name="Google Shape;214;p19"/>
          <p:cNvSpPr/>
          <p:nvPr/>
        </p:nvSpPr>
        <p:spPr>
          <a:xfrm>
            <a:off x="5179675" y="1679075"/>
            <a:ext cx="565800" cy="2688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W(2)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15" name="Google Shape;215;p19"/>
          <p:cNvSpPr/>
          <p:nvPr/>
        </p:nvSpPr>
        <p:spPr>
          <a:xfrm>
            <a:off x="5179675" y="1947875"/>
            <a:ext cx="565800" cy="2688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W(3)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16" name="Google Shape;216;p19"/>
          <p:cNvSpPr/>
          <p:nvPr/>
        </p:nvSpPr>
        <p:spPr>
          <a:xfrm>
            <a:off x="5179675" y="2216675"/>
            <a:ext cx="565800" cy="268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W(4)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17" name="Google Shape;217;p19"/>
          <p:cNvSpPr/>
          <p:nvPr/>
        </p:nvSpPr>
        <p:spPr>
          <a:xfrm>
            <a:off x="5179675" y="2485475"/>
            <a:ext cx="565800" cy="2688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W(5)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18" name="Google Shape;218;p19"/>
          <p:cNvSpPr/>
          <p:nvPr/>
        </p:nvSpPr>
        <p:spPr>
          <a:xfrm>
            <a:off x="5179675" y="2754275"/>
            <a:ext cx="565800" cy="268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W(6)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19" name="Google Shape;219;p19"/>
          <p:cNvSpPr/>
          <p:nvPr/>
        </p:nvSpPr>
        <p:spPr>
          <a:xfrm>
            <a:off x="5179675" y="3023075"/>
            <a:ext cx="565800" cy="2688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W(7)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20" name="Google Shape;220;p19"/>
          <p:cNvSpPr/>
          <p:nvPr/>
        </p:nvSpPr>
        <p:spPr>
          <a:xfrm>
            <a:off x="5179675" y="3291875"/>
            <a:ext cx="565800" cy="2688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W(8)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21" name="Google Shape;221;p19"/>
          <p:cNvSpPr/>
          <p:nvPr/>
        </p:nvSpPr>
        <p:spPr>
          <a:xfrm>
            <a:off x="5179675" y="3560675"/>
            <a:ext cx="565800" cy="2688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W(9)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22" name="Google Shape;222;p19"/>
          <p:cNvSpPr/>
          <p:nvPr/>
        </p:nvSpPr>
        <p:spPr>
          <a:xfrm>
            <a:off x="5179675" y="3829475"/>
            <a:ext cx="565800" cy="2688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W(10)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23" name="Google Shape;223;p19"/>
          <p:cNvSpPr/>
          <p:nvPr/>
        </p:nvSpPr>
        <p:spPr>
          <a:xfrm>
            <a:off x="5745475" y="14102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4" name="Google Shape;224;p19"/>
          <p:cNvSpPr/>
          <p:nvPr/>
        </p:nvSpPr>
        <p:spPr>
          <a:xfrm>
            <a:off x="5745475" y="16790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5" name="Google Shape;225;p19"/>
          <p:cNvSpPr/>
          <p:nvPr/>
        </p:nvSpPr>
        <p:spPr>
          <a:xfrm>
            <a:off x="5745475" y="19478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6" name="Google Shape;226;p19"/>
          <p:cNvSpPr/>
          <p:nvPr/>
        </p:nvSpPr>
        <p:spPr>
          <a:xfrm>
            <a:off x="5745475" y="22166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7" name="Google Shape;227;p19"/>
          <p:cNvSpPr/>
          <p:nvPr/>
        </p:nvSpPr>
        <p:spPr>
          <a:xfrm>
            <a:off x="5745475" y="24854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8" name="Google Shape;228;p19"/>
          <p:cNvSpPr/>
          <p:nvPr/>
        </p:nvSpPr>
        <p:spPr>
          <a:xfrm>
            <a:off x="5745475" y="27542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9" name="Google Shape;229;p19"/>
          <p:cNvSpPr/>
          <p:nvPr/>
        </p:nvSpPr>
        <p:spPr>
          <a:xfrm>
            <a:off x="5745475" y="30230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30" name="Google Shape;230;p19"/>
          <p:cNvSpPr/>
          <p:nvPr/>
        </p:nvSpPr>
        <p:spPr>
          <a:xfrm>
            <a:off x="5745475" y="32918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31" name="Google Shape;231;p19"/>
          <p:cNvSpPr/>
          <p:nvPr/>
        </p:nvSpPr>
        <p:spPr>
          <a:xfrm>
            <a:off x="5745475" y="35606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32" name="Google Shape;232;p19"/>
          <p:cNvSpPr/>
          <p:nvPr/>
        </p:nvSpPr>
        <p:spPr>
          <a:xfrm>
            <a:off x="5745475" y="3829475"/>
            <a:ext cx="746700" cy="2688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5Future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233" name="Google Shape;233;p19"/>
          <p:cNvCxnSpPr>
            <a:stCxn id="223" idx="3"/>
          </p:cNvCxnSpPr>
          <p:nvPr/>
        </p:nvCxnSpPr>
        <p:spPr>
          <a:xfrm>
            <a:off x="6492175" y="1544675"/>
            <a:ext cx="810300" cy="58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4" name="Google Shape;234;p19"/>
          <p:cNvCxnSpPr>
            <a:stCxn id="232" idx="3"/>
          </p:cNvCxnSpPr>
          <p:nvPr/>
        </p:nvCxnSpPr>
        <p:spPr>
          <a:xfrm flipH="1" rot="10800000">
            <a:off x="6492175" y="3472475"/>
            <a:ext cx="810300" cy="49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5" name="Google Shape;235;p19"/>
          <p:cNvSpPr/>
          <p:nvPr/>
        </p:nvSpPr>
        <p:spPr>
          <a:xfrm>
            <a:off x="7302475" y="2128350"/>
            <a:ext cx="565800" cy="2688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W(6)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36" name="Google Shape;236;p19"/>
          <p:cNvSpPr/>
          <p:nvPr/>
        </p:nvSpPr>
        <p:spPr>
          <a:xfrm>
            <a:off x="7302475" y="2397150"/>
            <a:ext cx="565800" cy="2688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W(7)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37" name="Google Shape;237;p19"/>
          <p:cNvSpPr/>
          <p:nvPr/>
        </p:nvSpPr>
        <p:spPr>
          <a:xfrm>
            <a:off x="7302475" y="2665950"/>
            <a:ext cx="565800" cy="2688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W(8)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38" name="Google Shape;238;p19"/>
          <p:cNvSpPr/>
          <p:nvPr/>
        </p:nvSpPr>
        <p:spPr>
          <a:xfrm>
            <a:off x="7302475" y="2934750"/>
            <a:ext cx="565800" cy="2688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W(9)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39" name="Google Shape;239;p19"/>
          <p:cNvSpPr/>
          <p:nvPr/>
        </p:nvSpPr>
        <p:spPr>
          <a:xfrm>
            <a:off x="7302475" y="3203550"/>
            <a:ext cx="565800" cy="2688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W(10)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40" name="Google Shape;240;p19"/>
          <p:cNvSpPr/>
          <p:nvPr/>
        </p:nvSpPr>
        <p:spPr>
          <a:xfrm>
            <a:off x="2788325" y="2128350"/>
            <a:ext cx="565800" cy="268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W(1)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41" name="Google Shape;241;p19"/>
          <p:cNvSpPr/>
          <p:nvPr/>
        </p:nvSpPr>
        <p:spPr>
          <a:xfrm>
            <a:off x="2788325" y="2397150"/>
            <a:ext cx="565800" cy="2688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W(2)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42" name="Google Shape;242;p19"/>
          <p:cNvSpPr/>
          <p:nvPr/>
        </p:nvSpPr>
        <p:spPr>
          <a:xfrm>
            <a:off x="2788325" y="2665950"/>
            <a:ext cx="565800" cy="2688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W(3)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2788325" y="2934750"/>
            <a:ext cx="565800" cy="268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W(4)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44" name="Google Shape;244;p19"/>
          <p:cNvSpPr/>
          <p:nvPr/>
        </p:nvSpPr>
        <p:spPr>
          <a:xfrm>
            <a:off x="2788325" y="3203550"/>
            <a:ext cx="565800" cy="2688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W(5)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45" name="Google Shape;245;p19"/>
          <p:cNvSpPr/>
          <p:nvPr/>
        </p:nvSpPr>
        <p:spPr>
          <a:xfrm>
            <a:off x="3965700" y="2655138"/>
            <a:ext cx="602400" cy="290400"/>
          </a:xfrm>
          <a:prstGeom prst="rightArrow">
            <a:avLst>
              <a:gd fmla="val 35406" name="adj1"/>
              <a:gd fmla="val 10687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/>
        </p:nvSpPr>
        <p:spPr>
          <a:xfrm>
            <a:off x="243300" y="765650"/>
            <a:ext cx="32892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5</a:t>
            </a:r>
            <a:r>
              <a:rPr lang="ko" sz="21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. Merging</a:t>
            </a:r>
            <a:endParaRPr sz="21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52" name="Google Shape;252;p20"/>
          <p:cNvSpPr txBox="1"/>
          <p:nvPr>
            <p:ph type="title"/>
          </p:nvPr>
        </p:nvSpPr>
        <p:spPr>
          <a:xfrm>
            <a:off x="311700" y="137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>
                <a:latin typeface="Noto Sans"/>
                <a:ea typeface="Noto Sans"/>
                <a:cs typeface="Noto Sans"/>
                <a:sym typeface="Noto Sans"/>
              </a:rPr>
              <a:t>Final architecture of your system (master/worker)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53" name="Google Shape;253;p20"/>
          <p:cNvSpPr/>
          <p:nvPr/>
        </p:nvSpPr>
        <p:spPr>
          <a:xfrm>
            <a:off x="397625" y="2173900"/>
            <a:ext cx="929700" cy="686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Noto Sans Medium"/>
                <a:ea typeface="Noto Sans Medium"/>
                <a:cs typeface="Noto Sans Medium"/>
                <a:sym typeface="Noto Sans Medium"/>
              </a:rPr>
              <a:t>W(1)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54" name="Google Shape;254;p20"/>
          <p:cNvSpPr/>
          <p:nvPr/>
        </p:nvSpPr>
        <p:spPr>
          <a:xfrm>
            <a:off x="4543063" y="1621300"/>
            <a:ext cx="1293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5" name="Google Shape;255;p20"/>
          <p:cNvSpPr/>
          <p:nvPr/>
        </p:nvSpPr>
        <p:spPr>
          <a:xfrm>
            <a:off x="4543063" y="1926100"/>
            <a:ext cx="1293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6" name="Google Shape;256;p20"/>
          <p:cNvSpPr/>
          <p:nvPr/>
        </p:nvSpPr>
        <p:spPr>
          <a:xfrm>
            <a:off x="4543063" y="2228725"/>
            <a:ext cx="1293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7" name="Google Shape;257;p20"/>
          <p:cNvSpPr txBox="1"/>
          <p:nvPr/>
        </p:nvSpPr>
        <p:spPr>
          <a:xfrm rot="5400000">
            <a:off x="2458075" y="2335413"/>
            <a:ext cx="24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.</a:t>
            </a:r>
            <a:endParaRPr sz="18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.</a:t>
            </a:r>
            <a:endParaRPr sz="18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rtl="0" algn="l">
              <a:lnSpc>
                <a:spcPct val="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.</a:t>
            </a:r>
            <a:endParaRPr sz="18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58" name="Google Shape;258;p20"/>
          <p:cNvSpPr/>
          <p:nvPr/>
        </p:nvSpPr>
        <p:spPr>
          <a:xfrm>
            <a:off x="3517663" y="2382663"/>
            <a:ext cx="602400" cy="290400"/>
          </a:xfrm>
          <a:prstGeom prst="rightArrow">
            <a:avLst>
              <a:gd fmla="val 35406" name="adj1"/>
              <a:gd fmla="val 10687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0"/>
          <p:cNvSpPr/>
          <p:nvPr/>
        </p:nvSpPr>
        <p:spPr>
          <a:xfrm>
            <a:off x="4748563" y="1622388"/>
            <a:ext cx="129300" cy="2268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A999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0" name="Google Shape;260;p20"/>
          <p:cNvSpPr/>
          <p:nvPr/>
        </p:nvSpPr>
        <p:spPr>
          <a:xfrm>
            <a:off x="4748563" y="1927188"/>
            <a:ext cx="129300" cy="2268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A999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1" name="Google Shape;261;p20"/>
          <p:cNvSpPr/>
          <p:nvPr/>
        </p:nvSpPr>
        <p:spPr>
          <a:xfrm>
            <a:off x="4748563" y="2229813"/>
            <a:ext cx="129300" cy="2268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A999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2" name="Google Shape;262;p20"/>
          <p:cNvSpPr/>
          <p:nvPr/>
        </p:nvSpPr>
        <p:spPr>
          <a:xfrm>
            <a:off x="4954063" y="1622375"/>
            <a:ext cx="129300" cy="2268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066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3" name="Google Shape;263;p20"/>
          <p:cNvSpPr/>
          <p:nvPr/>
        </p:nvSpPr>
        <p:spPr>
          <a:xfrm>
            <a:off x="4954063" y="1927175"/>
            <a:ext cx="129300" cy="2268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066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4" name="Google Shape;264;p20"/>
          <p:cNvSpPr/>
          <p:nvPr/>
        </p:nvSpPr>
        <p:spPr>
          <a:xfrm>
            <a:off x="4954063" y="2229800"/>
            <a:ext cx="129300" cy="2268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066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5" name="Google Shape;265;p20"/>
          <p:cNvSpPr/>
          <p:nvPr/>
        </p:nvSpPr>
        <p:spPr>
          <a:xfrm>
            <a:off x="5159563" y="1622375"/>
            <a:ext cx="129300" cy="2268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6" name="Google Shape;266;p20"/>
          <p:cNvSpPr/>
          <p:nvPr/>
        </p:nvSpPr>
        <p:spPr>
          <a:xfrm>
            <a:off x="5159563" y="1927175"/>
            <a:ext cx="129300" cy="2268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7" name="Google Shape;267;p20"/>
          <p:cNvSpPr/>
          <p:nvPr/>
        </p:nvSpPr>
        <p:spPr>
          <a:xfrm>
            <a:off x="5159563" y="2229800"/>
            <a:ext cx="129300" cy="2268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8" name="Google Shape;268;p20"/>
          <p:cNvSpPr/>
          <p:nvPr/>
        </p:nvSpPr>
        <p:spPr>
          <a:xfrm>
            <a:off x="5741625" y="2392663"/>
            <a:ext cx="602400" cy="290400"/>
          </a:xfrm>
          <a:prstGeom prst="rightArrow">
            <a:avLst>
              <a:gd fmla="val 35406" name="adj1"/>
              <a:gd fmla="val 10687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0"/>
          <p:cNvSpPr/>
          <p:nvPr/>
        </p:nvSpPr>
        <p:spPr>
          <a:xfrm>
            <a:off x="6789750" y="2045658"/>
            <a:ext cx="419400" cy="8310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1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7285350" y="2046700"/>
            <a:ext cx="419400" cy="831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2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71" name="Google Shape;271;p20"/>
          <p:cNvSpPr/>
          <p:nvPr/>
        </p:nvSpPr>
        <p:spPr>
          <a:xfrm>
            <a:off x="7780950" y="2046209"/>
            <a:ext cx="419400" cy="8310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3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72" name="Google Shape;272;p20"/>
          <p:cNvSpPr/>
          <p:nvPr/>
        </p:nvSpPr>
        <p:spPr>
          <a:xfrm>
            <a:off x="8276550" y="2046150"/>
            <a:ext cx="419400" cy="8310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4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73" name="Google Shape;273;p20"/>
          <p:cNvSpPr txBox="1"/>
          <p:nvPr/>
        </p:nvSpPr>
        <p:spPr>
          <a:xfrm>
            <a:off x="3221850" y="2821500"/>
            <a:ext cx="11688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Partitioning</a:t>
            </a:r>
            <a:endParaRPr sz="13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74" name="Google Shape;274;p20"/>
          <p:cNvSpPr/>
          <p:nvPr/>
        </p:nvSpPr>
        <p:spPr>
          <a:xfrm>
            <a:off x="1953025" y="2099025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</a:t>
            </a: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2)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75" name="Google Shape;275;p20"/>
          <p:cNvSpPr/>
          <p:nvPr/>
        </p:nvSpPr>
        <p:spPr>
          <a:xfrm>
            <a:off x="1953025" y="2403825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(2)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76" name="Google Shape;276;p20"/>
          <p:cNvSpPr/>
          <p:nvPr/>
        </p:nvSpPr>
        <p:spPr>
          <a:xfrm>
            <a:off x="1953025" y="2706450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(2)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77" name="Google Shape;277;p20"/>
          <p:cNvSpPr/>
          <p:nvPr/>
        </p:nvSpPr>
        <p:spPr>
          <a:xfrm>
            <a:off x="2774575" y="2099038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(n)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78" name="Google Shape;278;p20"/>
          <p:cNvSpPr/>
          <p:nvPr/>
        </p:nvSpPr>
        <p:spPr>
          <a:xfrm>
            <a:off x="2774575" y="2403838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(n)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79" name="Google Shape;279;p20"/>
          <p:cNvSpPr/>
          <p:nvPr/>
        </p:nvSpPr>
        <p:spPr>
          <a:xfrm>
            <a:off x="2774575" y="2706463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(n)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80" name="Google Shape;280;p20"/>
          <p:cNvSpPr/>
          <p:nvPr/>
        </p:nvSpPr>
        <p:spPr>
          <a:xfrm>
            <a:off x="4543050" y="2531725"/>
            <a:ext cx="1293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1" name="Google Shape;281;p20"/>
          <p:cNvSpPr/>
          <p:nvPr/>
        </p:nvSpPr>
        <p:spPr>
          <a:xfrm>
            <a:off x="4543050" y="2836525"/>
            <a:ext cx="1293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82" name="Google Shape;282;p20"/>
          <p:cNvSpPr/>
          <p:nvPr/>
        </p:nvSpPr>
        <p:spPr>
          <a:xfrm>
            <a:off x="4543050" y="3139150"/>
            <a:ext cx="1293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83" name="Google Shape;283;p20"/>
          <p:cNvSpPr/>
          <p:nvPr/>
        </p:nvSpPr>
        <p:spPr>
          <a:xfrm>
            <a:off x="4748550" y="2532813"/>
            <a:ext cx="129300" cy="2268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A999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4" name="Google Shape;284;p20"/>
          <p:cNvSpPr/>
          <p:nvPr/>
        </p:nvSpPr>
        <p:spPr>
          <a:xfrm>
            <a:off x="4748550" y="2837613"/>
            <a:ext cx="129300" cy="2268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A9999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85" name="Google Shape;285;p20"/>
          <p:cNvSpPr/>
          <p:nvPr/>
        </p:nvSpPr>
        <p:spPr>
          <a:xfrm>
            <a:off x="4748550" y="3140238"/>
            <a:ext cx="129300" cy="2268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A9999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86" name="Google Shape;286;p20"/>
          <p:cNvSpPr/>
          <p:nvPr/>
        </p:nvSpPr>
        <p:spPr>
          <a:xfrm>
            <a:off x="4954050" y="2532800"/>
            <a:ext cx="129300" cy="2268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066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7" name="Google Shape;287;p20"/>
          <p:cNvSpPr/>
          <p:nvPr/>
        </p:nvSpPr>
        <p:spPr>
          <a:xfrm>
            <a:off x="4954050" y="2837600"/>
            <a:ext cx="129300" cy="2268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06666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88" name="Google Shape;288;p20"/>
          <p:cNvSpPr/>
          <p:nvPr/>
        </p:nvSpPr>
        <p:spPr>
          <a:xfrm>
            <a:off x="4954050" y="3140225"/>
            <a:ext cx="129300" cy="2268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06666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89" name="Google Shape;289;p20"/>
          <p:cNvSpPr/>
          <p:nvPr/>
        </p:nvSpPr>
        <p:spPr>
          <a:xfrm>
            <a:off x="5159550" y="2532800"/>
            <a:ext cx="129300" cy="2268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0" name="Google Shape;290;p20"/>
          <p:cNvSpPr/>
          <p:nvPr/>
        </p:nvSpPr>
        <p:spPr>
          <a:xfrm>
            <a:off x="5159550" y="2837600"/>
            <a:ext cx="129300" cy="2268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91" name="Google Shape;291;p20"/>
          <p:cNvSpPr/>
          <p:nvPr/>
        </p:nvSpPr>
        <p:spPr>
          <a:xfrm>
            <a:off x="5159550" y="3140225"/>
            <a:ext cx="129300" cy="2268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92" name="Google Shape;292;p20"/>
          <p:cNvSpPr txBox="1"/>
          <p:nvPr/>
        </p:nvSpPr>
        <p:spPr>
          <a:xfrm>
            <a:off x="5603100" y="2821500"/>
            <a:ext cx="9297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Merging</a:t>
            </a:r>
            <a:endParaRPr sz="13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cxnSp>
        <p:nvCxnSpPr>
          <p:cNvPr id="293" name="Google Shape;293;p20"/>
          <p:cNvCxnSpPr/>
          <p:nvPr/>
        </p:nvCxnSpPr>
        <p:spPr>
          <a:xfrm flipH="1" rot="10800000">
            <a:off x="862475" y="2098000"/>
            <a:ext cx="602400" cy="7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20"/>
          <p:cNvCxnSpPr/>
          <p:nvPr/>
        </p:nvCxnSpPr>
        <p:spPr>
          <a:xfrm>
            <a:off x="862475" y="2860600"/>
            <a:ext cx="602400" cy="7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5" name="Google Shape;295;p20"/>
          <p:cNvSpPr/>
          <p:nvPr/>
        </p:nvSpPr>
        <p:spPr>
          <a:xfrm>
            <a:off x="1457425" y="2097938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(1)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96" name="Google Shape;296;p20"/>
          <p:cNvSpPr/>
          <p:nvPr/>
        </p:nvSpPr>
        <p:spPr>
          <a:xfrm>
            <a:off x="1457425" y="2402738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(1)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97" name="Google Shape;297;p20"/>
          <p:cNvSpPr/>
          <p:nvPr/>
        </p:nvSpPr>
        <p:spPr>
          <a:xfrm>
            <a:off x="1457425" y="2705363"/>
            <a:ext cx="419400" cy="2268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(1)</a:t>
            </a:r>
            <a:endParaRPr sz="10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98" name="Google Shape;298;p20"/>
          <p:cNvSpPr/>
          <p:nvPr/>
        </p:nvSpPr>
        <p:spPr>
          <a:xfrm rot="-5400000">
            <a:off x="4826725" y="3129875"/>
            <a:ext cx="156300" cy="7236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0"/>
          <p:cNvSpPr txBox="1"/>
          <p:nvPr/>
        </p:nvSpPr>
        <p:spPr>
          <a:xfrm>
            <a:off x="3917350" y="3616300"/>
            <a:ext cx="23517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0.25 &amp; 0.25 &amp; 0.25 &amp; 0.25</a:t>
            </a:r>
            <a:endParaRPr sz="1300">
              <a:solidFill>
                <a:schemeClr val="dk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pic>
        <p:nvPicPr>
          <p:cNvPr id="300" name="Google Shape;3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990325"/>
            <a:ext cx="3837876" cy="1016625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Medium"/>
                <a:ea typeface="Noto Sans Medium"/>
                <a:cs typeface="Noto Sans Medium"/>
                <a:sym typeface="Noto Sans Medium"/>
              </a:rPr>
              <a:t>Overall progress</a:t>
            </a:r>
            <a:endParaRPr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graphicFrame>
        <p:nvGraphicFramePr>
          <p:cNvPr id="307" name="Google Shape;307;p21"/>
          <p:cNvGraphicFramePr/>
          <p:nvPr/>
        </p:nvGraphicFramePr>
        <p:xfrm>
          <a:off x="500575" y="1115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{3075A0EB-CA94-4C70-AA34-7D6486C93215}</a:tableStyleId>
              </a:tblPr>
              <a:tblGrid>
                <a:gridCol w="804575"/>
                <a:gridCol w="7171400"/>
              </a:tblGrid>
              <a:tr h="430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Week</a:t>
                      </a:r>
                      <a:endParaRPr b="1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Weekly Progress</a:t>
                      </a:r>
                      <a:endParaRPr b="1">
                        <a:latin typeface="Noto Sans"/>
                        <a:ea typeface="Noto Sans"/>
                        <a:cs typeface="Noto Sans"/>
                        <a:sym typeface="Noto Sans"/>
                      </a:endParaRPr>
                    </a:p>
                  </a:txBody>
                  <a:tcPr marT="91425" marB="91425" marR="91425" marL="91425"/>
                </a:tc>
              </a:tr>
              <a:tr h="430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1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Define:</a:t>
                      </a: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 Git Commit Convention / Coding Style / Meeting Schedule / Milestone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</a:tr>
              <a:tr h="430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2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Study:</a:t>
                      </a: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 Project Scope / gRPC | </a:t>
                      </a: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Design:</a:t>
                      </a: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 Overall Design / Use ChatGPT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</a:tr>
              <a:tr h="430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3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Study:</a:t>
                      </a: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 gRPC | </a:t>
                      </a: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Design:</a:t>
                      </a: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 Design Specific Functions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</a:tr>
              <a:tr h="430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4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Code:</a:t>
                      </a: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 Server Setup / gRPC Examples / Message Protocol / Make Input Data 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</a:tr>
              <a:tr h="430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5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Code:</a:t>
                      </a: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 Sampling / Sort &amp; Partition / Shell Scripts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</a:tr>
              <a:tr h="430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6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Code: </a:t>
                      </a: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Shuffling / Merge 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</a:tr>
              <a:tr h="430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7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Code: </a:t>
                      </a: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Merge / Overall Test / Refactor Other Codes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</a:tr>
              <a:tr h="430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8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"/>
                          <a:ea typeface="Noto Sans"/>
                          <a:cs typeface="Noto Sans"/>
                          <a:sym typeface="Noto Sans"/>
                        </a:rPr>
                        <a:t>Test:</a:t>
                      </a:r>
                      <a:r>
                        <a:rPr lang="ko">
                          <a:latin typeface="Noto Sans Medium"/>
                          <a:ea typeface="Noto Sans Medium"/>
                          <a:cs typeface="Noto Sans Medium"/>
                          <a:sym typeface="Noto Sans Medium"/>
                        </a:rPr>
                        <a:t> Overall Test / Unit Test </a:t>
                      </a:r>
                      <a:endParaRPr>
                        <a:latin typeface="Noto Sans Medium"/>
                        <a:ea typeface="Noto Sans Medium"/>
                        <a:cs typeface="Noto Sans Medium"/>
                        <a:sym typeface="Noto Sans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08" name="Google Shape;30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